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sldIdLst>
    <p:sldId id="256" r:id="rId5"/>
    <p:sldId id="257" r:id="rId6"/>
    <p:sldId id="260" r:id="rId7"/>
    <p:sldId id="261" r:id="rId8"/>
    <p:sldId id="262" r:id="rId9"/>
    <p:sldId id="275" r:id="rId10"/>
    <p:sldId id="290" r:id="rId11"/>
    <p:sldId id="282" r:id="rId12"/>
    <p:sldId id="287" r:id="rId13"/>
    <p:sldId id="288" r:id="rId14"/>
    <p:sldId id="284" r:id="rId15"/>
    <p:sldId id="283" r:id="rId16"/>
    <p:sldId id="289" r:id="rId17"/>
    <p:sldId id="295" r:id="rId18"/>
    <p:sldId id="293" r:id="rId19"/>
    <p:sldId id="267" r:id="rId20"/>
    <p:sldId id="268" r:id="rId21"/>
    <p:sldId id="269" r:id="rId22"/>
    <p:sldId id="270" r:id="rId23"/>
    <p:sldId id="263" r:id="rId24"/>
    <p:sldId id="279" r:id="rId25"/>
    <p:sldId id="272" r:id="rId26"/>
    <p:sldId id="280" r:id="rId27"/>
    <p:sldId id="273" r:id="rId28"/>
    <p:sldId id="274" r:id="rId29"/>
    <p:sldId id="281" r:id="rId30"/>
    <p:sldId id="286" r:id="rId31"/>
    <p:sldId id="291" r:id="rId32"/>
    <p:sldId id="292" r:id="rId3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189" autoAdjust="0"/>
  </p:normalViewPr>
  <p:slideViewPr>
    <p:cSldViewPr snapToGrid="0" snapToObjects="1" showGuides="1">
      <p:cViewPr varScale="1">
        <p:scale>
          <a:sx n="56" d="100"/>
          <a:sy n="56" d="100"/>
        </p:scale>
        <p:origin x="69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180520" cy="1325563"/>
          </a:xfrm>
        </p:spPr>
        <p:txBody>
          <a:bodyPr anchor="ctr">
            <a:noAutofit/>
          </a:bodyPr>
          <a:lstStyle/>
          <a:p>
            <a:r>
              <a:rPr lang="en-US" sz="2800" i="1" dirty="0">
                <a:solidFill>
                  <a:srgbClr val="7030A0"/>
                </a:solidFill>
                <a:effectLst/>
                <a:latin typeface="Söhne"/>
              </a:rPr>
              <a:t>Forecasting Bike-Sharing Demand: Exploring Weather Patterns' Impact on Urban Mobility</a:t>
            </a:r>
            <a:endParaRPr lang="en-US" sz="2800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7030A0"/>
                </a:solidFill>
              </a:rPr>
              <a:t>Ayan Das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7030A0"/>
                </a:solidFill>
              </a:rPr>
              <a:t>19 - Feb - 2024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AC304-CB7B-D3CA-12DF-F2DCEC57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9829-CD40-B7BD-9168-9A625B5F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117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D4FE93-C6A0-223D-3415-DDEE7A639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5841" y="1400243"/>
            <a:ext cx="5051758" cy="4904631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FB755E-77E1-A47B-083D-68FEFFA93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247ED1F-14DF-0616-B999-0E2FE7001718}"/>
              </a:ext>
            </a:extLst>
          </p:cNvPr>
          <p:cNvSpPr txBox="1">
            <a:spLocks/>
          </p:cNvSpPr>
          <p:nvPr/>
        </p:nvSpPr>
        <p:spPr>
          <a:xfrm>
            <a:off x="1269529" y="1577009"/>
            <a:ext cx="5051758" cy="4625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Histogram Analysis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Rental counts cluster around mode (~250 bikes).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Additional peaks at ~700, 900, 1900, 3200 bikes suggest hidden modes.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Distribution's tail shows rare but significant spikes in demand.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This insight underscores the importance of understanding both the typical rental patterns and the potential for unexpected surges in bike-sharing demand.</a:t>
            </a:r>
          </a:p>
        </p:txBody>
      </p:sp>
    </p:spTree>
    <p:extLst>
      <p:ext uri="{BB962C8B-B14F-4D97-AF65-F5344CB8AC3E}">
        <p14:creationId xmlns:p14="http://schemas.microsoft.com/office/powerpoint/2010/main" val="293938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78A5-A851-C7B3-D886-87B78B4C2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68BF-B8C8-21A8-0530-6BDCF496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117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3DB8A5-DD97-6DB7-3A04-54F89C2DA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326380" y="1400243"/>
            <a:ext cx="5951220" cy="4904631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CA5D0A-B55A-04AB-8FDE-C8867B90C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BF9161-4797-0324-562B-611A2BC7F88A}"/>
              </a:ext>
            </a:extLst>
          </p:cNvPr>
          <p:cNvSpPr txBox="1">
            <a:spLocks/>
          </p:cNvSpPr>
          <p:nvPr/>
        </p:nvSpPr>
        <p:spPr>
          <a:xfrm>
            <a:off x="1269529" y="1590261"/>
            <a:ext cx="3790151" cy="4612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Seasonality Impact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Scale of bike rental counts changes with seasons.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Peak demand times consistent across all seasons (8 am and 6 pm).</a:t>
            </a:r>
          </a:p>
        </p:txBody>
      </p:sp>
    </p:spTree>
    <p:extLst>
      <p:ext uri="{BB962C8B-B14F-4D97-AF65-F5344CB8AC3E}">
        <p14:creationId xmlns:p14="http://schemas.microsoft.com/office/powerpoint/2010/main" val="86042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65F78-FBC6-96EC-BA12-7F587F54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97CE-2742-A147-106A-F1FB573F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117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CC6D48-8E89-CE6F-8B4B-1908472063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326380" y="1400243"/>
            <a:ext cx="5951220" cy="4904631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13280C-F76C-666A-009F-5FE6BA3A9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1DB3E2-2A47-95BA-706D-6E6D64E606BF}"/>
              </a:ext>
            </a:extLst>
          </p:cNvPr>
          <p:cNvSpPr txBox="1">
            <a:spLocks/>
          </p:cNvSpPr>
          <p:nvPr/>
        </p:nvSpPr>
        <p:spPr>
          <a:xfrm>
            <a:off x="1269529" y="1550504"/>
            <a:ext cx="3790151" cy="4652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Scatter Plot Analysis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Strong correlations observed as approximately linear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Scatter Plot: Rented Bike Count vs Temperature by Seasons.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Seasonal grouping highlights importance of seasonality in explaining rental counts.</a:t>
            </a:r>
          </a:p>
        </p:txBody>
      </p:sp>
    </p:spTree>
    <p:extLst>
      <p:ext uri="{BB962C8B-B14F-4D97-AF65-F5344CB8AC3E}">
        <p14:creationId xmlns:p14="http://schemas.microsoft.com/office/powerpoint/2010/main" val="316318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BF026-7B01-D2FF-EE49-DBB83F5E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280-272E-6EDF-BC23-8B24F88F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118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8424D-D25A-4AD7-CFCC-D23CC01993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787EA7-D30C-7D91-924C-5BF9433C3FAB}"/>
              </a:ext>
            </a:extLst>
          </p:cNvPr>
          <p:cNvSpPr txBox="1">
            <a:spLocks/>
          </p:cNvSpPr>
          <p:nvPr/>
        </p:nvSpPr>
        <p:spPr>
          <a:xfrm>
            <a:off x="1269530" y="1696278"/>
            <a:ext cx="9491236" cy="450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Visualization Comparison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7030A0"/>
                </a:solidFill>
                <a:effectLst/>
                <a:latin typeface="Söhne"/>
              </a:rPr>
              <a:t>Facet Wrap seasons: Shows importance of seasonality.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7030A0"/>
                </a:solidFill>
                <a:effectLst/>
                <a:latin typeface="Söhne"/>
              </a:rPr>
              <a:t>Comparison with non-seasonal grouping emphasizes seasonal impact.</a:t>
            </a:r>
          </a:p>
        </p:txBody>
      </p:sp>
    </p:spTree>
    <p:extLst>
      <p:ext uri="{BB962C8B-B14F-4D97-AF65-F5344CB8AC3E}">
        <p14:creationId xmlns:p14="http://schemas.microsoft.com/office/powerpoint/2010/main" val="326703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81EA-F9C9-3B70-038D-C92EC6B1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C453-EEA7-0D04-DF22-BF16A8B4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118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Predictive Analysis Results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1DEDA-3237-2D11-609D-88C9B5FDBE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5CEB5C8-4CB8-FEF0-8BBC-EFCC7B693EAF}"/>
              </a:ext>
            </a:extLst>
          </p:cNvPr>
          <p:cNvSpPr txBox="1">
            <a:spLocks/>
          </p:cNvSpPr>
          <p:nvPr/>
        </p:nvSpPr>
        <p:spPr>
          <a:xfrm>
            <a:off x="1269530" y="1696278"/>
            <a:ext cx="9491236" cy="450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0" dirty="0">
                <a:solidFill>
                  <a:srgbClr val="7030A0"/>
                </a:solidFill>
                <a:effectLst/>
                <a:latin typeface="Söhne"/>
              </a:rPr>
              <a:t>Non-Linear Relationships:</a:t>
            </a:r>
            <a:endParaRPr lang="en-US" sz="2000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Söhne"/>
              </a:rPr>
              <a:t>Correlation between RENTED_BIKE_COUNT and TEMPERATURE appears non-linear.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Söhne"/>
              </a:rPr>
              <a:t>Fitting polynomial regression model with higher-order terms on important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C0BB-6C76-E2DC-FD62-3F382DD2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7" y="2880016"/>
            <a:ext cx="4312408" cy="342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A75EB-862A-9E3B-68D0-F8705916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89" y="2880016"/>
            <a:ext cx="4146449" cy="34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35AE-3A00-0388-BDCB-525DDFB9E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607A-8B5E-9763-4C99-808983D1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118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Predictive Analysis Results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D1492-FD59-0440-63DB-D9286C8A6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972D18-FC69-1DF8-3FAF-5B0F29EC3939}"/>
              </a:ext>
            </a:extLst>
          </p:cNvPr>
          <p:cNvSpPr txBox="1">
            <a:spLocks/>
          </p:cNvSpPr>
          <p:nvPr/>
        </p:nvSpPr>
        <p:spPr>
          <a:xfrm>
            <a:off x="1269530" y="1696278"/>
            <a:ext cx="9491236" cy="450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1" i="0" u="sng" dirty="0">
                <a:solidFill>
                  <a:srgbClr val="7030A0"/>
                </a:solidFill>
                <a:effectLst/>
                <a:latin typeface="Söhne"/>
              </a:rPr>
              <a:t>Formula Overview:</a:t>
            </a:r>
            <a:endParaRPr lang="en-US" sz="1600" b="1" i="0" u="sng" dirty="0">
              <a:solidFill>
                <a:srgbClr val="7030A0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Söhne"/>
              </a:rPr>
              <a:t>Predictive Model Formula: Experiment 5</a:t>
            </a:r>
          </a:p>
          <a:p>
            <a:pPr marL="0" indent="0" algn="l">
              <a:buNone/>
            </a:pPr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RENTED_BIKE_COUNT ~ poly(TEMPERATURE,3) + poly(HUMIDITY,2) + TEMPERATURE * HUMIDITY + SPRING * (WIND_SPEED + VISIBILITY) + SUMMER * DEW_POINT_TEMPERATURE + WINTER * SOLAR_RADIATION + WIND_SPEED + VISIBILITY + DEW_POINT_TEMPERATURE + SOLAR_RADIATION + RAINFALL + SNOWFALL + AUTUMN + SPRING + SUMMER + WINTER + HOLIDAY + NO_HOLIDAY + 0H + 1H + 2H + 3H + 4H + 5H + 6H + 7H + 8H + 9H + 10H + 11H + 12H + 13H + 14H + 15H + 16H + 17H + 18H + 19H + 20H + 21H + 22H + 23H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Söhne"/>
              </a:rPr>
              <a:t>RMSE: </a:t>
            </a:r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327.5851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Söhne"/>
              </a:rPr>
              <a:t>R-squared: </a:t>
            </a:r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0.7332623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Söhne"/>
              </a:rPr>
              <a:t>Comparison with Other Models:</a:t>
            </a:r>
          </a:p>
          <a:p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Evaluated five models</a:t>
            </a:r>
          </a:p>
          <a:p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This model outperforms others</a:t>
            </a:r>
          </a:p>
          <a:p>
            <a:r>
              <a:rPr lang="en-US" sz="1200" i="0" dirty="0">
                <a:solidFill>
                  <a:srgbClr val="7030A0"/>
                </a:solidFill>
                <a:effectLst/>
                <a:latin typeface="Söhne"/>
              </a:rPr>
              <a:t>Best balance between RMSE and R-squared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Söhne"/>
              </a:rPr>
              <a:t>Addressing Model Complexity:</a:t>
            </a:r>
            <a:endParaRPr lang="en-US" sz="1400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200" dirty="0">
                <a:solidFill>
                  <a:srgbClr val="7030A0"/>
                </a:solidFill>
                <a:latin typeface="Söhne"/>
              </a:rPr>
              <a:t>Used</a:t>
            </a:r>
            <a:r>
              <a:rPr lang="en-US" sz="1200" b="0" i="0" dirty="0">
                <a:solidFill>
                  <a:srgbClr val="7030A0"/>
                </a:solidFill>
                <a:effectLst/>
                <a:latin typeface="Söhne"/>
              </a:rPr>
              <a:t> regularization techniques to address overfitting.</a:t>
            </a:r>
          </a:p>
          <a:p>
            <a:pPr marL="0" indent="0" algn="l">
              <a:buNone/>
            </a:pPr>
            <a:r>
              <a:rPr lang="en-US" sz="1200" b="0" i="0" dirty="0">
                <a:solidFill>
                  <a:srgbClr val="7030A0"/>
                </a:solidFill>
                <a:effectLst/>
                <a:latin typeface="Söhne"/>
              </a:rPr>
              <a:t>Utilized glmnet engine for Lasso, Ridge, and Elastic Net regularization.</a:t>
            </a:r>
          </a:p>
          <a:p>
            <a:pPr marL="0" indent="0">
              <a:buNone/>
            </a:pPr>
            <a:endParaRPr lang="en-US" sz="1200" i="0" dirty="0">
              <a:solidFill>
                <a:srgbClr val="7030A0"/>
              </a:solidFill>
              <a:effectLst/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ABBEF-90DE-CC89-7658-3A201E0D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27" y="3277858"/>
            <a:ext cx="5230144" cy="30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Shiny Dashboard: Introduction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78226"/>
            <a:ext cx="10624929" cy="433322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Brief Overview: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Shiny dashboard is an interactive visualization tool developed for analyzing bike-sharing demand.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Designed to provide users with intuitive access to weather forecasts and bike rental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Purpose</a:t>
            </a: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Enhances data exploration and decision-making for urban planners, bike-sharing operators, and other stakeholders.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Offers a user-friendly interface for accessing and interpreting complex data insights.</a:t>
            </a:r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Shiny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Dashboard Screenshot: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3A0AE-F980-0ACA-CA91-1042CA01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11028" y="4701540"/>
            <a:ext cx="4142771" cy="1420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C918F-FDD5-208C-2485-494A1465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11028" y="3115789"/>
            <a:ext cx="4142771" cy="1585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07DF0-C0F7-AAB2-8986-0AD9AB3B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028" y="1401379"/>
            <a:ext cx="4142772" cy="1714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D39F1-18D0-5F93-56F9-09F15036A2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8200" y="1401378"/>
            <a:ext cx="6372827" cy="47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2370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Shiny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Dashboard: </a:t>
            </a:r>
            <a:r>
              <a:rPr lang="en-US" b="1" i="0" dirty="0">
                <a:solidFill>
                  <a:srgbClr val="7030A0"/>
                </a:solidFill>
                <a:effectLst/>
              </a:rPr>
              <a:t>Interactive Features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Map Visualization: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Interactive map displaying bike-sharing demand across urban areas.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Users can hover over locations to view rental counts and weather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Filter Options: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Filters for selecting specific time periods, weather parameters, and geographic regions.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Enables users to customize data views based on their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Prediction Charts: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Dynamic charts illustrating predicted bike-sharing demand trends over 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Users can toggle between different variables to explore their impact on rental counts.</a:t>
            </a:r>
          </a:p>
        </p:txBody>
      </p:sp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Shiny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Dashboard: Benefits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311965"/>
            <a:ext cx="11476381" cy="489005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Enhanced Data Exploration: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Provides a visually appealing platform for exploring complex datasets.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Allows users to interactively analyze correlations between weather factors and bike rental demand.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Improved Decision-Making: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Empowers stakeholders to make informed decisions based on real-time data insights.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Facilitates proactive planning and resource allocation to optimize bike-sharing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User-Friendly Interface: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Intuitive design makes it easy for users to navigate and interpret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Promotes user engagement and encourages data-driven actions for urban planning and bike-sharing management.</a:t>
            </a:r>
          </a:p>
        </p:txBody>
      </p: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6927" y="1589373"/>
            <a:ext cx="5575852" cy="4351338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Executive Summary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Introduction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Methodology</a:t>
            </a:r>
          </a:p>
          <a:p>
            <a:r>
              <a:rPr lang="en-US" sz="1100" b="1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Exploratory Data Analysis with SQL</a:t>
            </a:r>
          </a:p>
          <a:p>
            <a:r>
              <a:rPr lang="en-US" sz="1100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Exploratory Data Analysis with Visualization</a:t>
            </a:r>
          </a:p>
          <a:p>
            <a:r>
              <a:rPr lang="en-US" sz="1100" b="1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Predictive Analysis Results</a:t>
            </a:r>
            <a:endParaRPr lang="en-US" sz="1100" i="0" dirty="0">
              <a:solidFill>
                <a:srgbClr val="7030A0"/>
              </a:solidFill>
              <a:effectLst/>
              <a:latin typeface="IBM Plex Mono SemiBold" panose="020B0709050203000203" pitchFamily="49" charset="0"/>
            </a:endParaRPr>
          </a:p>
          <a:p>
            <a:r>
              <a:rPr lang="en-US" sz="1100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Shiny Dashboard</a:t>
            </a:r>
          </a:p>
          <a:p>
            <a:pPr lvl="1"/>
            <a:r>
              <a:rPr lang="en-US" sz="1100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Introduction</a:t>
            </a:r>
          </a:p>
          <a:p>
            <a:pPr lvl="1"/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Screenshot</a:t>
            </a:r>
          </a:p>
          <a:p>
            <a:pPr lvl="1"/>
            <a:r>
              <a:rPr lang="en-US" sz="1100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Interactive Features</a:t>
            </a:r>
          </a:p>
          <a:p>
            <a:pPr lvl="1"/>
            <a:r>
              <a:rPr lang="en-US" sz="1100" i="0" dirty="0">
                <a:solidFill>
                  <a:srgbClr val="7030A0"/>
                </a:solidFill>
                <a:effectLst/>
                <a:latin typeface="IBM Plex Mono SemiBold" panose="020B0709050203000203" pitchFamily="49" charset="0"/>
              </a:rPr>
              <a:t>Benefits</a:t>
            </a:r>
            <a:endParaRPr lang="en-US" sz="1100" dirty="0">
              <a:solidFill>
                <a:srgbClr val="7030A0"/>
              </a:solidFill>
              <a:latin typeface="IBM Plex Mono SemiBold" panose="020B0709050203000203" pitchFamily="49" charset="0"/>
            </a:endParaRP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Results</a:t>
            </a:r>
          </a:p>
          <a:p>
            <a:pPr lvl="1"/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Key Findings</a:t>
            </a:r>
          </a:p>
          <a:p>
            <a:pPr lvl="1"/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Data Trends</a:t>
            </a:r>
          </a:p>
          <a:p>
            <a:pPr lvl="1"/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Implications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Discussion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OVERALL FINDINGS &amp; IMPLICATIONS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Conclusion</a:t>
            </a:r>
          </a:p>
          <a:p>
            <a:r>
              <a:rPr lang="en-US" sz="1100" dirty="0">
                <a:solidFill>
                  <a:srgbClr val="7030A0"/>
                </a:solidFill>
                <a:latin typeface="IBM Plex Mono SemiBold" panose="020B0709050203000203" pitchFamily="49" charset="0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279251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7030A0"/>
                </a:solidFill>
                <a:effectLst/>
                <a:latin typeface="Söhne"/>
              </a:rPr>
              <a:t>Key Findings: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Weather conditions significantly impact bike-sharing demand.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Temperature and humidity are strong predictors of rental 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Weekdays exhibit higher demand compared to weekends.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Seasonal variations influence rental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Regression models achieve high accuracy in predicting demand.</a:t>
            </a: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188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7030A0"/>
                </a:solidFill>
                <a:effectLst/>
                <a:latin typeface="Söhne"/>
              </a:rPr>
              <a:t>Data Trends: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Increase in bike-sharing demand during peak hours.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Variation in demand based on weather conditions and seasons.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Correlation between temperature, humidity, and rental 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Notable differences in demand between weekdays and weekends</a:t>
            </a: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7030A0"/>
                </a:solidFill>
                <a:effectLst/>
                <a:latin typeface="Söhne"/>
              </a:rPr>
              <a:t>Implications: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Urban planners can use weather forecasts to optimize bike availability.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Bike-sharing operators can adjust resources based on demand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Enhancing infrastructure during peak hours can improve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Targeted marketing campaigns can be developed to capitalize on seasonal variations.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479" y="2158171"/>
            <a:ext cx="3316218" cy="3316218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A2D78A9-807B-93F4-8835-EDA52E46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6697" y="1383611"/>
            <a:ext cx="7407103" cy="4793352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Key Insights: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Weather conditions strongly influence bike-sharing demand, with temperature and humidity being significant predictors.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Weekday demand differs from weekends, suggesting varying usage patterns.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The Shiny dashboard provides valuable insights for urban planners and bike-sharing operators to optimize resources.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7FA94-0D35-B3CA-18D6-C4192510D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6238-E16A-4FCB-DC5D-38CE0940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9A678A-A405-6BFC-36F4-73D3394121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479" y="2158171"/>
            <a:ext cx="3316218" cy="3316218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A0AFFCE-4A10-5709-2DBE-5F3A8D943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6627" y="1383611"/>
            <a:ext cx="7744894" cy="47933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7030A0"/>
                </a:solidFill>
                <a:effectLst/>
                <a:latin typeface="Söhne"/>
              </a:rPr>
              <a:t>2.Practical Implications: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solidFill>
                  <a:srgbClr val="7030A0"/>
                </a:solidFill>
                <a:effectLst/>
                <a:latin typeface="Söhne"/>
              </a:rPr>
              <a:t>Urban planners can use weather forecasts to strategically allocate bike resources and enhance user experience.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solidFill>
                  <a:srgbClr val="7030A0"/>
                </a:solidFill>
                <a:effectLst/>
                <a:latin typeface="Söhne"/>
              </a:rPr>
              <a:t>Bike-sharing operators can adjust operations based on demand fluctuations, improving service </a:t>
            </a:r>
            <a:r>
              <a:rPr lang="en-US" sz="2800" b="0" i="0">
                <a:solidFill>
                  <a:srgbClr val="7030A0"/>
                </a:solidFill>
                <a:effectLst/>
                <a:latin typeface="Söhne"/>
              </a:rPr>
              <a:t>efficiency.</a:t>
            </a:r>
          </a:p>
          <a:p>
            <a:pPr marL="0" indent="0" algn="l">
              <a:buNone/>
            </a:pPr>
            <a:r>
              <a:rPr lang="en-US" b="1">
                <a:solidFill>
                  <a:srgbClr val="7030A0"/>
                </a:solidFill>
                <a:latin typeface="Söhne"/>
              </a:rPr>
              <a:t>3.</a:t>
            </a:r>
            <a:r>
              <a:rPr lang="en-US" b="1" i="0">
                <a:solidFill>
                  <a:srgbClr val="7030A0"/>
                </a:solidFill>
                <a:effectLst/>
                <a:latin typeface="Söhne"/>
              </a:rPr>
              <a:t>Limitations: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solidFill>
                  <a:srgbClr val="7030A0"/>
                </a:solidFill>
                <a:effectLst/>
                <a:latin typeface="Söhne"/>
              </a:rPr>
              <a:t>While the analysis provides valuable insights, it's important to acknowledge data limitations and potential biases.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solidFill>
                  <a:srgbClr val="7030A0"/>
                </a:solidFill>
                <a:effectLst/>
                <a:latin typeface="Söhne"/>
              </a:rPr>
              <a:t>Future research could explore additional factors impacting bike-sharing demand for a more comprehensive understanding.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75153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4712341" cy="43513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600" b="1" i="0" dirty="0">
                <a:solidFill>
                  <a:srgbClr val="7030A0"/>
                </a:solidFill>
                <a:effectLst/>
                <a:latin typeface="Söhne"/>
              </a:rPr>
              <a:t>Findings:</a:t>
            </a:r>
          </a:p>
          <a:p>
            <a:pPr algn="l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Söhne"/>
              </a:rPr>
              <a:t>Weather conditions, particularly temperature and humidity, strongly influence bike-sharing demand.</a:t>
            </a:r>
          </a:p>
          <a:p>
            <a:pPr algn="l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Söhne"/>
              </a:rPr>
              <a:t>Weekday usage patterns differ significantly from weekends, indicating potential opportunities for targeted resource allocation.</a:t>
            </a:r>
          </a:p>
          <a:p>
            <a:pPr algn="l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Söhne"/>
              </a:rPr>
              <a:t>The Shiny dashboard provides an effective platform for visualizing weather forecasts and bike-sharing predictions, facilitating data-driven decision-making.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5183" y="1825625"/>
            <a:ext cx="5668617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600" b="1" i="0" dirty="0">
                <a:solidFill>
                  <a:srgbClr val="7030A0"/>
                </a:solidFill>
                <a:effectLst/>
                <a:latin typeface="Söhne"/>
              </a:rPr>
              <a:t>Implications: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Weather-informed planning:</a:t>
            </a: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 Utilize weather forecasts to optimize bike availability and infrastructure, enhancing user satisfaction and sustainability.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Operational efficiency:</a:t>
            </a: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 Adjust fleet management strategies based on demand patterns to improve service reliability and resource allocation.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Data-driven decision-making: </a:t>
            </a: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Leverage interactive visualization tools like the Shiny dashboard to facilitate informed decisions and innovation in urban mobility planning.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6733" y="1510747"/>
            <a:ext cx="9837068" cy="466621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Key Takeaways: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Weather significantly influences bike-sharing demand, with temperature and humidity being key predictors.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Weekday and weekend usage patterns vary, highlighting the need for tailored resource allocation strategies.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The Shiny dashboard offers a valuable tool for visualizing weather forecasts and bike-sharing predictions, enabling data-driven decision-making.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Importance of Data Analysis: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Understanding weather impacts on bike-sharing demand is crucial for optimizing urban transportation systems.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Data-driven approaches, supported by interactive visualization tools, empower stakeholders to make informed decisions and enhance operational efficiency.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45271"/>
            <a:ext cx="1516732" cy="15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B9FDD-1D35-B07E-B695-76721B86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B217-3AE9-E671-04E3-95B28BEE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1ACF0B4-2C84-FBD4-4A86-63A14E9C2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6733" y="1510747"/>
            <a:ext cx="9837068" cy="466621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3.</a:t>
            </a: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Future Directions: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Further research is needed to explore additional factors affecting bike-sharing demand and to address any data limitations.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Continued development of interactive tools can drive innovation in urban mobility planning and improve user experience.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rgbClr val="7030A0"/>
                </a:solidFill>
                <a:latin typeface="Söhne"/>
              </a:rPr>
              <a:t>4.</a:t>
            </a:r>
            <a:r>
              <a:rPr lang="en-US" sz="2200" b="1" i="0" dirty="0">
                <a:solidFill>
                  <a:srgbClr val="7030A0"/>
                </a:solidFill>
                <a:effectLst/>
                <a:latin typeface="Söhne"/>
              </a:rPr>
              <a:t>Thank You: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Söhne"/>
              </a:rPr>
              <a:t>Thank you for your attention and engagement. Your insights and feedback are valuable for advancing research in urban transportation and bike-sharing management.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677B60-CC19-05E8-1649-01A739980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45271"/>
            <a:ext cx="1516732" cy="15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D8A7-7368-C960-1511-FDDBE21D4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DB9C-45BC-ADF5-AE74-113BA53C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Appendix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B6ABEF-03A7-2E2E-DBD0-C3991D28A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528" y="1400242"/>
            <a:ext cx="10084272" cy="480243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SQL Code Snippets: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7030A0"/>
              </a:solidFill>
              <a:effectLst/>
              <a:latin typeface="Söhne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97B098-3B97-51FC-F177-84E4F8F924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56AA7-E521-69AF-7D77-941499E4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08" y="1918474"/>
            <a:ext cx="6823494" cy="42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1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998F-F459-352F-498A-E1C32B0E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7C72-795A-FD9D-9F43-2972047F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Appendix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7D1795-F080-17E1-5AE9-775B7E87A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528" y="1400242"/>
            <a:ext cx="10084272" cy="480243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SQL Code Snippets: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7030A0"/>
              </a:solidFill>
              <a:effectLst/>
              <a:latin typeface="Söhne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762D2-24FA-C6E5-4129-0F1DA0A5E6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240ACC-4146-0875-0623-6649C69D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5" y="1782973"/>
            <a:ext cx="5013385" cy="4229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464270-4A2D-F7F9-27A9-B6C87F43C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3" r="5282"/>
          <a:stretch/>
        </p:blipFill>
        <p:spPr>
          <a:xfrm>
            <a:off x="1269528" y="1871931"/>
            <a:ext cx="4932863" cy="43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99C21-3635-356D-08B8-1E410B64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520C-15C1-F8DB-0AA1-6C99FCD7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Appendix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B0D95F-F8CC-44D4-E59D-E63CC8459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528" y="1400242"/>
            <a:ext cx="10084272" cy="480243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R Code Snippets: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7030A0"/>
              </a:solidFill>
              <a:effectLst/>
              <a:latin typeface="Söhne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7B7C2-501D-D95F-4A1F-6CA2BEEAD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601A4-9B0D-6245-9A97-9A6265B2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8" y="1777464"/>
            <a:ext cx="4869674" cy="1470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6EDB7-5E24-B9DF-97E6-3CFC5D8E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99" y="3390375"/>
            <a:ext cx="5288738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5B57E-233B-9987-49C7-CD9B7FF6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29" y="4812240"/>
            <a:ext cx="5459076" cy="1386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42E8D-7271-5EC4-BFB0-25C97149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528" y="3254677"/>
            <a:ext cx="4927289" cy="1470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BE9C22-73A9-BAA6-AB38-CC5E24266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817" y="1861965"/>
            <a:ext cx="5346920" cy="1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Analysis Overview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Data collection and preprocessing.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Weather impact on bike demand. </a:t>
            </a:r>
          </a:p>
          <a:p>
            <a:r>
              <a:rPr lang="en-US" dirty="0">
                <a:solidFill>
                  <a:srgbClr val="7030A0"/>
                </a:solidFill>
              </a:rPr>
              <a:t>Data Exploration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Identify weather-bike correlations.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Explore trends and patterns.</a:t>
            </a:r>
          </a:p>
          <a:p>
            <a:r>
              <a:rPr lang="en-US" dirty="0">
                <a:solidFill>
                  <a:srgbClr val="7030A0"/>
                </a:solidFill>
              </a:rPr>
              <a:t>Model Development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Build predictive regression models.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Evaluate model performance metrics.</a:t>
            </a:r>
          </a:p>
          <a:p>
            <a:r>
              <a:rPr lang="en-US" dirty="0">
                <a:solidFill>
                  <a:srgbClr val="7030A0"/>
                </a:solidFill>
              </a:rPr>
              <a:t> Dashboard Implementation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Integrate models into interactive dashboard.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User-friendly features for visualization.</a:t>
            </a:r>
          </a:p>
          <a:p>
            <a:r>
              <a:rPr lang="en-US" dirty="0">
                <a:solidFill>
                  <a:srgbClr val="7030A0"/>
                </a:solidFill>
              </a:rPr>
              <a:t>Conclusion &amp; Recommendations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Weather influences bike demand.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Optimize bike availability based on forecasts.</a:t>
            </a:r>
            <a:endParaRPr lang="en-US" sz="2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98327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7030A0"/>
                </a:solidFill>
              </a:rPr>
              <a:t>Overview of bike-sharing demand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Analyzing rental patterns to optimize bike-sharing systems.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Understanding user behavior and demand fluctuations.</a:t>
            </a:r>
            <a:endParaRPr lang="en-US" sz="17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Importance of understanding weather impact.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Weather influences rental behavior, impacting system utilization.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Insight into weather-related trends enhances system planning and management.</a:t>
            </a:r>
            <a:endParaRPr lang="en-US" sz="17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Objectives of the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Identify seasonal variations in rental demand.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Explore correlations between weather conditions and rental counts.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7030A0"/>
                </a:solidFill>
                <a:effectLst/>
                <a:latin typeface="Söhne"/>
              </a:rPr>
              <a:t>Develop predictive models to forecast rental demand accurately.</a:t>
            </a:r>
            <a:endParaRPr lang="en-US" sz="17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Scope of data collection and analysis.</a:t>
            </a:r>
          </a:p>
          <a:p>
            <a:pPr lvl="1"/>
            <a:r>
              <a:rPr lang="en-US" sz="1700" dirty="0">
                <a:solidFill>
                  <a:srgbClr val="7030A0"/>
                </a:solidFill>
              </a:rPr>
              <a:t>Incorporating Seoul Bike Sharing Dataset.</a:t>
            </a:r>
          </a:p>
          <a:p>
            <a:pPr lvl="1"/>
            <a:r>
              <a:rPr lang="en-US" sz="1700" dirty="0">
                <a:solidFill>
                  <a:srgbClr val="7030A0"/>
                </a:solidFill>
              </a:rPr>
              <a:t>Utilizing OpenWeather API.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Data collection process.</a:t>
            </a:r>
          </a:p>
          <a:p>
            <a:r>
              <a:rPr lang="en-US" sz="2200" dirty="0">
                <a:solidFill>
                  <a:srgbClr val="7030A0"/>
                </a:solidFill>
              </a:rPr>
              <a:t>Preprocessing and cleaning steps.</a:t>
            </a:r>
          </a:p>
          <a:p>
            <a:r>
              <a:rPr lang="en-US" sz="2200" dirty="0">
                <a:solidFill>
                  <a:srgbClr val="7030A0"/>
                </a:solidFill>
              </a:rPr>
              <a:t>Feature selection and engineering.</a:t>
            </a:r>
          </a:p>
          <a:p>
            <a:r>
              <a:rPr lang="en-US" sz="2200" dirty="0">
                <a:solidFill>
                  <a:srgbClr val="7030A0"/>
                </a:solidFill>
              </a:rPr>
              <a:t>Model development approach.</a:t>
            </a:r>
          </a:p>
          <a:p>
            <a:pPr lvl="1"/>
            <a:r>
              <a:rPr lang="en-US" sz="1800" dirty="0">
                <a:solidFill>
                  <a:srgbClr val="7030A0"/>
                </a:solidFill>
              </a:rPr>
              <a:t>Selection of regression techniques.</a:t>
            </a:r>
          </a:p>
          <a:p>
            <a:pPr lvl="1"/>
            <a:r>
              <a:rPr lang="en-US" sz="1800" dirty="0">
                <a:solidFill>
                  <a:srgbClr val="7030A0"/>
                </a:solidFill>
              </a:rPr>
              <a:t>Parameter tuning and validation.</a:t>
            </a:r>
          </a:p>
          <a:p>
            <a:r>
              <a:rPr lang="en-US" sz="2200" dirty="0">
                <a:solidFill>
                  <a:srgbClr val="7030A0"/>
                </a:solidFill>
              </a:rPr>
              <a:t>Visualization (Dashboard) implementation.</a:t>
            </a:r>
          </a:p>
          <a:p>
            <a:pPr lvl="1"/>
            <a:r>
              <a:rPr lang="en-US" sz="1800" dirty="0">
                <a:solidFill>
                  <a:srgbClr val="7030A0"/>
                </a:solidFill>
              </a:rPr>
              <a:t>Integration of predictive models.</a:t>
            </a:r>
          </a:p>
          <a:p>
            <a:pPr lvl="1"/>
            <a:r>
              <a:rPr lang="en-US" sz="1800" dirty="0">
                <a:solidFill>
                  <a:srgbClr val="7030A0"/>
                </a:solidFill>
              </a:rPr>
              <a:t>Designing user-friendly features.</a:t>
            </a:r>
            <a:endParaRPr lang="en-US" sz="14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</a:t>
            </a: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SQL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528" y="1400242"/>
            <a:ext cx="10084272" cy="4802437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Dataset Overview: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Full year data with no zero bike count records.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Spring and Winter have same records, while Autumn has the least and Summer has the most.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Weather Observations: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Temperature range is significant, likely impacting bike rentals.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Precipitation (rainfall and snowfall) is rare, occurring mainly in fourth quartiles.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Average windspeed is light at 1.7 m/s.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Expected Records for a Full Year: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Expected number of records: 8760.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25E1-88C9-EFA1-9BA3-D42BA767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2CE1-D992-C992-FB51-782F8A28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</a:t>
            </a: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SQL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483A304-9B34-3795-2515-7CC977D88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528" y="1400242"/>
            <a:ext cx="10084272" cy="480243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7030A0"/>
                </a:solidFill>
                <a:effectLst/>
                <a:latin typeface="Söhne"/>
              </a:rPr>
              <a:t>4.</a:t>
            </a: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Functioning Day Records:</a:t>
            </a:r>
            <a:endParaRPr lang="en-US" sz="2400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Records for 'Functioning Day': 8465.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No records for 'Non-Functioning Day'.</a:t>
            </a: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7030A0"/>
                </a:solidFill>
                <a:effectLst/>
                <a:latin typeface="Söhne"/>
              </a:rPr>
              <a:t>5.</a:t>
            </a: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Seasonal Aggregated Measures: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7030A0"/>
                </a:solidFill>
                <a:effectLst/>
                <a:latin typeface="Söhne"/>
              </a:rPr>
              <a:t>Spring has highest total rainfall, while Winter has highest total snowfall.</a:t>
            </a:r>
          </a:p>
          <a:p>
            <a:pPr algn="l"/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Overall Insights: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Observations provide insights into seasonal patterns and weather conditions influencing bike rental demand.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D4763-CE07-119F-3FE6-FEED8EAC9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E6EC1-E82E-60EF-47EE-5F6AE66C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CE1F-DA30-156B-454C-2367BD3D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118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D8F97-2E64-7CB2-DB08-FF4211C68B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326380" y="1400243"/>
            <a:ext cx="5951220" cy="4904631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DC294-4FAF-4D44-26F5-EC0BC82AC5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597027A-3A6E-3CBE-C3EF-B808016E5349}"/>
              </a:ext>
            </a:extLst>
          </p:cNvPr>
          <p:cNvSpPr txBox="1">
            <a:spLocks/>
          </p:cNvSpPr>
          <p:nvPr/>
        </p:nvSpPr>
        <p:spPr>
          <a:xfrm>
            <a:off x="1269529" y="1590261"/>
            <a:ext cx="3790151" cy="4612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Seasonal Patterns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Peak bike rental months: May and June (&gt; 3000 counts).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Strong rental activity: September and October.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Lower demand: December and January.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Distinct peaks in June and September.</a:t>
            </a:r>
          </a:p>
        </p:txBody>
      </p:sp>
    </p:spTree>
    <p:extLst>
      <p:ext uri="{BB962C8B-B14F-4D97-AF65-F5344CB8AC3E}">
        <p14:creationId xmlns:p14="http://schemas.microsoft.com/office/powerpoint/2010/main" val="156431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D6DCC-8227-36E8-069A-1393D1ED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E1A6-8A0F-05BC-74D3-22C0DB96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118"/>
          </a:xfrm>
        </p:spPr>
        <p:txBody>
          <a:bodyPr anchor="ctr">
            <a:normAutofit fontScale="90000"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</a:rPr>
              <a:t>Exploratory Data Analysis with Visualization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DE5DD3-C7AA-C54C-19D7-D2ACEE303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326380" y="1400243"/>
            <a:ext cx="5951220" cy="4904631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46A1AB-9F71-5355-805E-8B74E4BEC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400243"/>
            <a:ext cx="1266757" cy="126675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6FA043-6F04-3770-E7BF-3178A78E0597}"/>
              </a:ext>
            </a:extLst>
          </p:cNvPr>
          <p:cNvSpPr txBox="1">
            <a:spLocks/>
          </p:cNvSpPr>
          <p:nvPr/>
        </p:nvSpPr>
        <p:spPr>
          <a:xfrm>
            <a:off x="1269529" y="1590261"/>
            <a:ext cx="3790151" cy="4612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i="0" dirty="0">
                <a:solidFill>
                  <a:srgbClr val="7030A0"/>
                </a:solidFill>
                <a:effectLst/>
                <a:latin typeface="Söhne"/>
              </a:rPr>
              <a:t>Daily Trends</a:t>
            </a:r>
            <a:endParaRPr lang="en-US" b="0" i="0" dirty="0">
              <a:solidFill>
                <a:srgbClr val="7030A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Peak rental hours: 8 pm to 10 pm, especially in May and June.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Morning rentals stable from Nov to Feb (100 bikes, 4 am to 7 am).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Söhne"/>
              </a:rPr>
              <a:t>Apr to Oct morning rentals increase (300-400 bikes).</a:t>
            </a:r>
          </a:p>
        </p:txBody>
      </p:sp>
    </p:spTree>
    <p:extLst>
      <p:ext uri="{BB962C8B-B14F-4D97-AF65-F5344CB8AC3E}">
        <p14:creationId xmlns:p14="http://schemas.microsoft.com/office/powerpoint/2010/main" val="220611918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1660</Words>
  <Application>Microsoft Office PowerPoint</Application>
  <PresentationFormat>Widescreen</PresentationFormat>
  <Paragraphs>219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Helv</vt:lpstr>
      <vt:lpstr>IBM Plex Mono SemiBold</vt:lpstr>
      <vt:lpstr>IBM Plex Mono Text</vt:lpstr>
      <vt:lpstr>Söhne</vt:lpstr>
      <vt:lpstr>SLIDE_TEMPLATE_skill_network</vt:lpstr>
      <vt:lpstr>Forecasting Bike-Sharing Demand: Exploring Weather Patterns' Impact on Urban Mobility</vt:lpstr>
      <vt:lpstr>OUTLINE</vt:lpstr>
      <vt:lpstr>EXECUTIVE SUMMARY</vt:lpstr>
      <vt:lpstr>INTRODUCTION</vt:lpstr>
      <vt:lpstr>METHODOLOGY</vt:lpstr>
      <vt:lpstr>Exploratory Data Analysis with SQL</vt:lpstr>
      <vt:lpstr>Exploratory Data Analysis with SQL</vt:lpstr>
      <vt:lpstr>Exploratory Data Analysis with Visualization</vt:lpstr>
      <vt:lpstr>Exploratory Data Analysis with Visualization</vt:lpstr>
      <vt:lpstr>Exploratory Data Analysis with Visualization</vt:lpstr>
      <vt:lpstr>Exploratory Data Analysis with Visualization</vt:lpstr>
      <vt:lpstr>Exploratory Data Analysis with Visualization</vt:lpstr>
      <vt:lpstr>Exploratory Data Analysis with Visualization</vt:lpstr>
      <vt:lpstr>Predictive Analysis Results</vt:lpstr>
      <vt:lpstr>Predictive Analysis Results</vt:lpstr>
      <vt:lpstr>Shiny Dashboard: Introduction</vt:lpstr>
      <vt:lpstr>Shiny Dashboard Screenshot:</vt:lpstr>
      <vt:lpstr>Shiny Dashboard: Interactive Features</vt:lpstr>
      <vt:lpstr>Shiny Dashboard: Benefits</vt:lpstr>
      <vt:lpstr>RESULTS</vt:lpstr>
      <vt:lpstr>RESULTS</vt:lpstr>
      <vt:lpstr>DISCUSSION</vt:lpstr>
      <vt:lpstr>DISCUSSION</vt:lpstr>
      <vt:lpstr>OVERALL FINDINGS &amp; IMPLICATIONS</vt:lpstr>
      <vt:lpstr>CONCLUSION</vt:lpstr>
      <vt:lpstr>CONCLUSION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Ayan Das</cp:lastModifiedBy>
  <cp:revision>26</cp:revision>
  <dcterms:created xsi:type="dcterms:W3CDTF">2020-10-28T18:29:43Z</dcterms:created>
  <dcterms:modified xsi:type="dcterms:W3CDTF">2024-02-21T18:08:09Z</dcterms:modified>
</cp:coreProperties>
</file>